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9"/>
  </p:notesMasterIdLst>
  <p:sldIdLst>
    <p:sldId id="256" r:id="rId2"/>
    <p:sldId id="257" r:id="rId3"/>
    <p:sldId id="271" r:id="rId4"/>
    <p:sldId id="261" r:id="rId5"/>
    <p:sldId id="258" r:id="rId6"/>
    <p:sldId id="264" r:id="rId7"/>
    <p:sldId id="259" r:id="rId8"/>
    <p:sldId id="272" r:id="rId9"/>
    <p:sldId id="267" r:id="rId10"/>
    <p:sldId id="266" r:id="rId11"/>
    <p:sldId id="263" r:id="rId12"/>
    <p:sldId id="265" r:id="rId13"/>
    <p:sldId id="260" r:id="rId14"/>
    <p:sldId id="268" r:id="rId15"/>
    <p:sldId id="269" r:id="rId16"/>
    <p:sldId id="270"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24"/>
    <p:restoredTop sz="94513"/>
  </p:normalViewPr>
  <p:slideViewPr>
    <p:cSldViewPr snapToGrid="0" snapToObjects="1">
      <p:cViewPr varScale="1">
        <p:scale>
          <a:sx n="91" d="100"/>
          <a:sy n="91" d="100"/>
        </p:scale>
        <p:origin x="6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968AD-5CEF-114F-8617-4A84A37131DB}" type="datetimeFigureOut">
              <a:rPr lang="en-US" smtClean="0"/>
              <a:t>10/27/16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87E447-F728-4248-8A8E-1C08744270AB}" type="slidenum">
              <a:rPr lang="en-US" smtClean="0"/>
              <a:t>‹#›</a:t>
            </a:fld>
            <a:endParaRPr lang="en-US"/>
          </a:p>
        </p:txBody>
      </p:sp>
    </p:spTree>
    <p:extLst>
      <p:ext uri="{BB962C8B-B14F-4D97-AF65-F5344CB8AC3E}">
        <p14:creationId xmlns:p14="http://schemas.microsoft.com/office/powerpoint/2010/main" val="173457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know global temperature is rising without having good knowledge of what global temperature is? What does global temperature even mean?</a:t>
            </a:r>
            <a:r>
              <a:rPr lang="en-US" baseline="0" dirty="0" smtClean="0"/>
              <a:t> We can’t possibly measure the temperature at every point on the Earth at the same time</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2</a:t>
            </a:fld>
            <a:endParaRPr lang="en-US"/>
          </a:p>
        </p:txBody>
      </p:sp>
    </p:spTree>
    <p:extLst>
      <p:ext uri="{BB962C8B-B14F-4D97-AF65-F5344CB8AC3E}">
        <p14:creationId xmlns:p14="http://schemas.microsoft.com/office/powerpoint/2010/main" val="197359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get temperature measurements from satellites. This is much easier in some regions because it means</a:t>
            </a:r>
            <a:r>
              <a:rPr lang="en-US" baseline="0" dirty="0" smtClean="0"/>
              <a:t> that we don’t have to go out on ships near Antarctica. This gives us a global coverage of temperature. Can get </a:t>
            </a:r>
            <a:r>
              <a:rPr lang="en-US" baseline="0" dirty="0" err="1" smtClean="0"/>
              <a:t>atm</a:t>
            </a:r>
            <a:r>
              <a:rPr lang="en-US" baseline="0" dirty="0" smtClean="0"/>
              <a:t> temperature, ocean temperature, and sea ice extent (show image of each). Go through TOPEX/Poseidon measurements, starting 1992. </a:t>
            </a:r>
            <a:r>
              <a:rPr lang="en-US" baseline="0" dirty="0" err="1" smtClean="0"/>
              <a:t>Quikscat</a:t>
            </a:r>
            <a:r>
              <a:rPr lang="en-US" baseline="0" dirty="0" smtClean="0"/>
              <a:t> for sea ice extent (?) AVHRR: advanced very high resolution radiogram.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Video: shows the 16 NASA remote sensing observatories orbiting earth. They make measurements of properties including rainfall, clouds, sea surface height, and ocean salinity. </a:t>
            </a:r>
            <a:r>
              <a:rPr lang="en-US" dirty="0" smtClean="0"/>
              <a:t>https://</a:t>
            </a:r>
            <a:r>
              <a:rPr lang="en-US" dirty="0" err="1" smtClean="0"/>
              <a:t>www.youtube.com</a:t>
            </a:r>
            <a:r>
              <a:rPr lang="en-US" dirty="0" smtClean="0"/>
              <a:t>/</a:t>
            </a:r>
            <a:r>
              <a:rPr lang="en-US" dirty="0" err="1" smtClean="0"/>
              <a:t>watch?v</a:t>
            </a:r>
            <a:r>
              <a:rPr lang="en-US" dirty="0" smtClean="0"/>
              <a:t>=93fr-C3R0ys</a:t>
            </a:r>
          </a:p>
          <a:p>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13</a:t>
            </a:fld>
            <a:endParaRPr lang="en-US"/>
          </a:p>
        </p:txBody>
      </p:sp>
    </p:spTree>
    <p:extLst>
      <p:ext uri="{BB962C8B-B14F-4D97-AF65-F5344CB8AC3E}">
        <p14:creationId xmlns:p14="http://schemas.microsoft.com/office/powerpoint/2010/main" val="1633108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some data from satellites. This is SST from AVHRR pathfinder</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14</a:t>
            </a:fld>
            <a:endParaRPr lang="en-US"/>
          </a:p>
        </p:txBody>
      </p:sp>
    </p:spTree>
    <p:extLst>
      <p:ext uri="{BB962C8B-B14F-4D97-AF65-F5344CB8AC3E}">
        <p14:creationId xmlns:p14="http://schemas.microsoft.com/office/powerpoint/2010/main" val="1928189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Surface chlorophyll</a:t>
            </a:r>
            <a:r>
              <a:rPr lang="en-US" baseline="0" dirty="0" smtClean="0"/>
              <a:t> from NASA – May/June 2006 composite</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15</a:t>
            </a:fld>
            <a:endParaRPr lang="en-US"/>
          </a:p>
        </p:txBody>
      </p:sp>
    </p:spTree>
    <p:extLst>
      <p:ext uri="{BB962C8B-B14F-4D97-AF65-F5344CB8AC3E}">
        <p14:creationId xmlns:p14="http://schemas.microsoft.com/office/powerpoint/2010/main" val="373953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Surface temperature – aka the temperature of the top mm of Earth’s land areas,</a:t>
            </a:r>
            <a:r>
              <a:rPr lang="en-US" baseline="0" dirty="0" smtClean="0"/>
              <a:t> averaged over 9 years (2000-2008)</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16</a:t>
            </a:fld>
            <a:endParaRPr lang="en-US"/>
          </a:p>
        </p:txBody>
      </p:sp>
    </p:spTree>
    <p:extLst>
      <p:ext uri="{BB962C8B-B14F-4D97-AF65-F5344CB8AC3E}">
        <p14:creationId xmlns:p14="http://schemas.microsoft.com/office/powerpoint/2010/main" val="197009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show –</a:t>
            </a:r>
            <a:r>
              <a:rPr lang="en-US" baseline="0" dirty="0" smtClean="0"/>
              <a:t> some years are anomalies, possibly due to sampling bias or just year to year fluctuation. We get more sure as time goes on because our measurements have become more global. Lots of measurements of lots of different properties, put together, gives us confidence that warming is </a:t>
            </a:r>
            <a:r>
              <a:rPr lang="en-US" baseline="0" dirty="0" err="1" smtClean="0"/>
              <a:t>occuring</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17</a:t>
            </a:fld>
            <a:endParaRPr lang="en-US"/>
          </a:p>
        </p:txBody>
      </p:sp>
    </p:spTree>
    <p:extLst>
      <p:ext uri="{BB962C8B-B14F-4D97-AF65-F5344CB8AC3E}">
        <p14:creationId xmlns:p14="http://schemas.microsoft.com/office/powerpoint/2010/main" val="1065311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Historical –</a:t>
            </a:r>
            <a:r>
              <a:rPr lang="en-US" baseline="0" dirty="0" smtClean="0"/>
              <a:t> just measure temperature! </a:t>
            </a:r>
            <a:r>
              <a:rPr lang="en-US" baseline="0" dirty="0" err="1" smtClean="0"/>
              <a:t>Radiosondes</a:t>
            </a:r>
            <a:r>
              <a:rPr lang="en-US" baseline="0" dirty="0" smtClean="0"/>
              <a:t> carried by weather balloons. Locations from NWS – but may be blurry. Mention how you can also just measure T from the ground but may be impacted, ex in cities will be higher due to lots of asphalt</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5</a:t>
            </a:fld>
            <a:endParaRPr lang="en-US"/>
          </a:p>
        </p:txBody>
      </p:sp>
    </p:spTree>
    <p:extLst>
      <p:ext uri="{BB962C8B-B14F-4D97-AF65-F5344CB8AC3E}">
        <p14:creationId xmlns:p14="http://schemas.microsoft.com/office/powerpoint/2010/main" val="1756915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National Weather Service</a:t>
            </a:r>
            <a:r>
              <a:rPr lang="en-US" baseline="0" dirty="0" smtClean="0"/>
              <a:t> map of regular </a:t>
            </a:r>
            <a:r>
              <a:rPr lang="en-US" baseline="0" dirty="0" err="1" smtClean="0"/>
              <a:t>radiosonde</a:t>
            </a:r>
            <a:r>
              <a:rPr lang="en-US" baseline="0" dirty="0" smtClean="0"/>
              <a:t> observation locations. In the past – even less. Notice that they are almost all over land, there are more in N Hemisphere, and there are some notable regions with gaps (parts of Africa, Australia, Greenland)</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6</a:t>
            </a:fld>
            <a:endParaRPr lang="en-US"/>
          </a:p>
        </p:txBody>
      </p:sp>
    </p:spTree>
    <p:extLst>
      <p:ext uri="{BB962C8B-B14F-4D97-AF65-F5344CB8AC3E}">
        <p14:creationId xmlns:p14="http://schemas.microsoft.com/office/powerpoint/2010/main" val="2114937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pictures of a few instruments</a:t>
            </a:r>
            <a:r>
              <a:rPr lang="en-US" baseline="0" dirty="0" smtClean="0"/>
              <a:t> –CTD, ARGO floats. Historical – just take temperature from a ship, in bucket (mercury </a:t>
            </a:r>
            <a:r>
              <a:rPr lang="en-US" baseline="0" dirty="0" err="1" smtClean="0"/>
              <a:t>thermom</a:t>
            </a:r>
            <a:r>
              <a:rPr lang="en-US" baseline="0" dirty="0" smtClean="0"/>
              <a:t>). Picture is from WWII. Next started measuring temperature as water is brought into the ship to cool the engine. Now we use CTD, which is an instrument that is lowered off the side of a ship and can measure T, S, and other values such as nutrients as it is lowered. Show image of ship paths – obviously there are some big areas that we aren’t covering. CTD’s started 1960s, ARGO floats started ~ 2000? Key point: CTDs only where ships go, also preferably in summer. Also talk about </a:t>
            </a:r>
            <a:r>
              <a:rPr lang="en-US" baseline="0" smtClean="0"/>
              <a:t>engine intake measurements</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7</a:t>
            </a:fld>
            <a:endParaRPr lang="en-US"/>
          </a:p>
        </p:txBody>
      </p:sp>
    </p:spTree>
    <p:extLst>
      <p:ext uri="{BB962C8B-B14F-4D97-AF65-F5344CB8AC3E}">
        <p14:creationId xmlns:p14="http://schemas.microsoft.com/office/powerpoint/2010/main" val="106395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CTDs started mid 1950s. Cord used to send power down to instrument (can trigger</a:t>
            </a:r>
            <a:r>
              <a:rPr lang="en-US" baseline="0" dirty="0" smtClean="0"/>
              <a:t> bottle firing), bring data up from instrument in real time, and to lower the instrument down. Can be lowered all the way to the ocean bottom if you have enough cable. Really boring in calm seas, really stressful in rough seas. Impossible to sample in bad weather. Can go close to Antarctica but it’s not fun (and v expensive). Bottles can be used to take water samples from different depths and use them to calibrate salinity measurements or investigate chemistry or biology at those depths</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8</a:t>
            </a:fld>
            <a:endParaRPr lang="en-US"/>
          </a:p>
        </p:txBody>
      </p:sp>
    </p:spTree>
    <p:extLst>
      <p:ext uri="{BB962C8B-B14F-4D97-AF65-F5344CB8AC3E}">
        <p14:creationId xmlns:p14="http://schemas.microsoft.com/office/powerpoint/2010/main" val="307571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early 2000s, now there are ~3000</a:t>
            </a:r>
            <a:r>
              <a:rPr lang="en-US" baseline="0" dirty="0" smtClean="0"/>
              <a:t> floats at any given time. Allows measurements from times/places that it is difficult to make ship based measurements, for example, in the Southern Ocean, in areas where political issues make it difficult to sample (off Somalia), and in storms/bad weather.</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9</a:t>
            </a:fld>
            <a:endParaRPr lang="en-US"/>
          </a:p>
        </p:txBody>
      </p:sp>
    </p:spTree>
    <p:extLst>
      <p:ext uri="{BB962C8B-B14F-4D97-AF65-F5344CB8AC3E}">
        <p14:creationId xmlns:p14="http://schemas.microsoft.com/office/powerpoint/2010/main" val="191085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IPCC. Used to mainly</a:t>
            </a:r>
            <a:r>
              <a:rPr lang="en-US" baseline="0" dirty="0" smtClean="0"/>
              <a:t> be temperature measurements in the N hemisphere and along major shipping tracks. As time went on, we get more and more measurements. Now it is more balanced between N and S Hemisphere because of ARGO floats, but there still aren’t many temperature profiles near Antarctica. Point out regions that are sparse vs regions with lots of measurements. Also make point of “fair weather bias”</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10</a:t>
            </a:fld>
            <a:endParaRPr lang="en-US"/>
          </a:p>
        </p:txBody>
      </p:sp>
    </p:spTree>
    <p:extLst>
      <p:ext uri="{BB962C8B-B14F-4D97-AF65-F5344CB8AC3E}">
        <p14:creationId xmlns:p14="http://schemas.microsoft.com/office/powerpoint/2010/main" val="1874799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Historical</a:t>
            </a:r>
            <a:r>
              <a:rPr lang="en-US" baseline="0" dirty="0" smtClean="0"/>
              <a:t> – tide gauge data. Originally put in place to monitor flooding for coastal communities. Really good for local sea level but again, there is not a global coverage (map of historical tide gauges?). Pic may be blurry?? Explain idea of tide gauge – float on the surface of water which moves up and down, then there is a pen which measures that level</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11</a:t>
            </a:fld>
            <a:endParaRPr lang="en-US"/>
          </a:p>
        </p:txBody>
      </p:sp>
    </p:spTree>
    <p:extLst>
      <p:ext uri="{BB962C8B-B14F-4D97-AF65-F5344CB8AC3E}">
        <p14:creationId xmlns:p14="http://schemas.microsoft.com/office/powerpoint/2010/main" val="711645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IPCC – however</a:t>
            </a:r>
            <a:r>
              <a:rPr lang="en-US" baseline="0" dirty="0" smtClean="0"/>
              <a:t> some sites have had tide gauges for much longer than others. Ex: 4 sites in N Europe have been monitored since the 1700’s, by late 1800’s there were measurements in N Europe, both N American coasts, Australia, New Zealand (graph up???). Measurements are only at coastal sites, can’t tell what’s happening in the middle of the ocean. Also lacking measurements from large portions of Africa, S America, Australia, Indonesia</a:t>
            </a:r>
            <a:endParaRPr lang="en-US" dirty="0"/>
          </a:p>
        </p:txBody>
      </p:sp>
      <p:sp>
        <p:nvSpPr>
          <p:cNvPr id="4" name="Slide Number Placeholder 3"/>
          <p:cNvSpPr>
            <a:spLocks noGrp="1"/>
          </p:cNvSpPr>
          <p:nvPr>
            <p:ph type="sldNum" sz="quarter" idx="10"/>
          </p:nvPr>
        </p:nvSpPr>
        <p:spPr/>
        <p:txBody>
          <a:bodyPr/>
          <a:lstStyle/>
          <a:p>
            <a:fld id="{8A87E447-F728-4248-8A8E-1C08744270AB}" type="slidenum">
              <a:rPr lang="en-US" smtClean="0"/>
              <a:t>12</a:t>
            </a:fld>
            <a:endParaRPr lang="en-US"/>
          </a:p>
        </p:txBody>
      </p:sp>
    </p:spTree>
    <p:extLst>
      <p:ext uri="{BB962C8B-B14F-4D97-AF65-F5344CB8AC3E}">
        <p14:creationId xmlns:p14="http://schemas.microsoft.com/office/powerpoint/2010/main" val="241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2374AC1-2584-0948-A51E-8C302D49D9E7}" type="datetimeFigureOut">
              <a:rPr lang="en-US" smtClean="0"/>
              <a:t>10/27/16</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CC2A5C1-123C-A440-805B-F51D843E5FAE}"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3249501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374AC1-2584-0948-A51E-8C302D49D9E7}"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2A5C1-123C-A440-805B-F51D843E5FAE}" type="slidenum">
              <a:rPr lang="en-US" smtClean="0"/>
              <a:t>‹#›</a:t>
            </a:fld>
            <a:endParaRPr lang="en-US"/>
          </a:p>
        </p:txBody>
      </p:sp>
    </p:spTree>
    <p:extLst>
      <p:ext uri="{BB962C8B-B14F-4D97-AF65-F5344CB8AC3E}">
        <p14:creationId xmlns:p14="http://schemas.microsoft.com/office/powerpoint/2010/main" val="169278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374AC1-2584-0948-A51E-8C302D49D9E7}"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2A5C1-123C-A440-805B-F51D843E5FAE}" type="slidenum">
              <a:rPr lang="en-US" smtClean="0"/>
              <a:t>‹#›</a:t>
            </a:fld>
            <a:endParaRPr lang="en-US"/>
          </a:p>
        </p:txBody>
      </p:sp>
    </p:spTree>
    <p:extLst>
      <p:ext uri="{BB962C8B-B14F-4D97-AF65-F5344CB8AC3E}">
        <p14:creationId xmlns:p14="http://schemas.microsoft.com/office/powerpoint/2010/main" val="154949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374AC1-2584-0948-A51E-8C302D49D9E7}"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2A5C1-123C-A440-805B-F51D843E5FAE}" type="slidenum">
              <a:rPr lang="en-US" smtClean="0"/>
              <a:t>‹#›</a:t>
            </a:fld>
            <a:endParaRPr lang="en-US"/>
          </a:p>
        </p:txBody>
      </p:sp>
    </p:spTree>
    <p:extLst>
      <p:ext uri="{BB962C8B-B14F-4D97-AF65-F5344CB8AC3E}">
        <p14:creationId xmlns:p14="http://schemas.microsoft.com/office/powerpoint/2010/main" val="41567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2374AC1-2584-0948-A51E-8C302D49D9E7}" type="datetimeFigureOut">
              <a:rPr lang="en-US" smtClean="0"/>
              <a:t>10/27/16</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CC2A5C1-123C-A440-805B-F51D843E5FAE}"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787413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374AC1-2584-0948-A51E-8C302D49D9E7}"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C2A5C1-123C-A440-805B-F51D843E5FAE}" type="slidenum">
              <a:rPr lang="en-US" smtClean="0"/>
              <a:t>‹#›</a:t>
            </a:fld>
            <a:endParaRPr lang="en-US"/>
          </a:p>
        </p:txBody>
      </p:sp>
    </p:spTree>
    <p:extLst>
      <p:ext uri="{BB962C8B-B14F-4D97-AF65-F5344CB8AC3E}">
        <p14:creationId xmlns:p14="http://schemas.microsoft.com/office/powerpoint/2010/main" val="24085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374AC1-2584-0948-A51E-8C302D49D9E7}" type="datetimeFigureOut">
              <a:rPr lang="en-US" smtClean="0"/>
              <a:t>10/27/16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C2A5C1-123C-A440-805B-F51D843E5FAE}" type="slidenum">
              <a:rPr lang="en-US" smtClean="0"/>
              <a:t>‹#›</a:t>
            </a:fld>
            <a:endParaRPr lang="en-US"/>
          </a:p>
        </p:txBody>
      </p:sp>
    </p:spTree>
    <p:extLst>
      <p:ext uri="{BB962C8B-B14F-4D97-AF65-F5344CB8AC3E}">
        <p14:creationId xmlns:p14="http://schemas.microsoft.com/office/powerpoint/2010/main" val="1561812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374AC1-2584-0948-A51E-8C302D49D9E7}" type="datetimeFigureOut">
              <a:rPr lang="en-US" smtClean="0"/>
              <a:t>10/27/16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C2A5C1-123C-A440-805B-F51D843E5FAE}" type="slidenum">
              <a:rPr lang="en-US" smtClean="0"/>
              <a:t>‹#›</a:t>
            </a:fld>
            <a:endParaRPr lang="en-US"/>
          </a:p>
        </p:txBody>
      </p:sp>
    </p:spTree>
    <p:extLst>
      <p:ext uri="{BB962C8B-B14F-4D97-AF65-F5344CB8AC3E}">
        <p14:creationId xmlns:p14="http://schemas.microsoft.com/office/powerpoint/2010/main" val="132262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74AC1-2584-0948-A51E-8C302D49D9E7}" type="datetimeFigureOut">
              <a:rPr lang="en-US" smtClean="0"/>
              <a:t>10/27/16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C2A5C1-123C-A440-805B-F51D843E5FAE}" type="slidenum">
              <a:rPr lang="en-US" smtClean="0"/>
              <a:t>‹#›</a:t>
            </a:fld>
            <a:endParaRPr lang="en-US"/>
          </a:p>
        </p:txBody>
      </p:sp>
    </p:spTree>
    <p:extLst>
      <p:ext uri="{BB962C8B-B14F-4D97-AF65-F5344CB8AC3E}">
        <p14:creationId xmlns:p14="http://schemas.microsoft.com/office/powerpoint/2010/main" val="454806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2374AC1-2584-0948-A51E-8C302D49D9E7}" type="datetimeFigureOut">
              <a:rPr lang="en-US" smtClean="0"/>
              <a:t>10/27/16</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CC2A5C1-123C-A440-805B-F51D843E5FAE}"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5633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2374AC1-2584-0948-A51E-8C302D49D9E7}" type="datetimeFigureOut">
              <a:rPr lang="en-US" smtClean="0"/>
              <a:t>10/27/16</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CC2A5C1-123C-A440-805B-F51D843E5FAE}"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17881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2374AC1-2584-0948-A51E-8C302D49D9E7}" type="datetimeFigureOut">
              <a:rPr lang="en-US" smtClean="0"/>
              <a:t>10/27/16</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CC2A5C1-123C-A440-805B-F51D843E5FAE}"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258438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Measuring Climate Change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1692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864866" y="82621"/>
            <a:ext cx="10908965" cy="6689318"/>
          </a:xfrm>
        </p:spPr>
      </p:pic>
      <p:sp>
        <p:nvSpPr>
          <p:cNvPr id="2" name="TextBox 1"/>
          <p:cNvSpPr txBox="1"/>
          <p:nvPr/>
        </p:nvSpPr>
        <p:spPr>
          <a:xfrm>
            <a:off x="9805182" y="6402607"/>
            <a:ext cx="2207800" cy="369332"/>
          </a:xfrm>
          <a:prstGeom prst="rect">
            <a:avLst/>
          </a:prstGeom>
          <a:noFill/>
        </p:spPr>
        <p:txBody>
          <a:bodyPr wrap="square" rtlCol="0">
            <a:spAutoFit/>
          </a:bodyPr>
          <a:lstStyle/>
          <a:p>
            <a:r>
              <a:rPr lang="en-US" smtClean="0"/>
              <a:t>Source: IPCC</a:t>
            </a:r>
            <a:endParaRPr lang="en-US"/>
          </a:p>
        </p:txBody>
      </p:sp>
    </p:spTree>
    <p:extLst>
      <p:ext uri="{BB962C8B-B14F-4D97-AF65-F5344CB8AC3E}">
        <p14:creationId xmlns:p14="http://schemas.microsoft.com/office/powerpoint/2010/main" val="1369602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 level</a:t>
            </a:r>
            <a:endParaRPr lang="en-US" dirty="0"/>
          </a:p>
        </p:txBody>
      </p:sp>
      <p:pic>
        <p:nvPicPr>
          <p:cNvPr id="7" name="Content Placeholder 6"/>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8160526" y="1368425"/>
            <a:ext cx="3193274" cy="4351338"/>
          </a:xfrm>
        </p:spPr>
      </p:pic>
      <p:sp>
        <p:nvSpPr>
          <p:cNvPr id="5" name="TextBox 4"/>
          <p:cNvSpPr txBox="1"/>
          <p:nvPr/>
        </p:nvSpPr>
        <p:spPr>
          <a:xfrm>
            <a:off x="8275328" y="5889205"/>
            <a:ext cx="3078472" cy="646331"/>
          </a:xfrm>
          <a:prstGeom prst="rect">
            <a:avLst/>
          </a:prstGeom>
          <a:noFill/>
        </p:spPr>
        <p:txBody>
          <a:bodyPr wrap="square" rtlCol="0">
            <a:spAutoFit/>
          </a:bodyPr>
          <a:lstStyle/>
          <a:p>
            <a:r>
              <a:rPr lang="en-US" dirty="0" smtClean="0"/>
              <a:t>Old and new tide gauge (Geodetic Society of Australia)</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7751" y="1892173"/>
            <a:ext cx="7773325" cy="3626104"/>
          </a:xfrm>
          <a:prstGeom prst="rect">
            <a:avLst/>
          </a:prstGeom>
        </p:spPr>
      </p:pic>
    </p:spTree>
    <p:extLst>
      <p:ext uri="{BB962C8B-B14F-4D97-AF65-F5344CB8AC3E}">
        <p14:creationId xmlns:p14="http://schemas.microsoft.com/office/powerpoint/2010/main" val="719346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129552" y="151745"/>
            <a:ext cx="9323835" cy="6629612"/>
          </a:xfrm>
        </p:spPr>
      </p:pic>
      <p:sp>
        <p:nvSpPr>
          <p:cNvPr id="8" name="TextBox 7"/>
          <p:cNvSpPr txBox="1"/>
          <p:nvPr/>
        </p:nvSpPr>
        <p:spPr>
          <a:xfrm>
            <a:off x="10593237" y="6320101"/>
            <a:ext cx="2545080" cy="369332"/>
          </a:xfrm>
          <a:prstGeom prst="rect">
            <a:avLst/>
          </a:prstGeom>
          <a:noFill/>
        </p:spPr>
        <p:txBody>
          <a:bodyPr wrap="square" rtlCol="0">
            <a:spAutoFit/>
          </a:bodyPr>
          <a:lstStyle/>
          <a:p>
            <a:r>
              <a:rPr lang="en-US" dirty="0" smtClean="0"/>
              <a:t>Source: IPCC</a:t>
            </a:r>
            <a:endParaRPr lang="en-US" dirty="0"/>
          </a:p>
        </p:txBody>
      </p:sp>
    </p:spTree>
    <p:extLst>
      <p:ext uri="{BB962C8B-B14F-4D97-AF65-F5344CB8AC3E}">
        <p14:creationId xmlns:p14="http://schemas.microsoft.com/office/powerpoint/2010/main" val="1329202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Satellite data</a:t>
            </a:r>
            <a:endParaRPr lang="en-US" dirty="0"/>
          </a:p>
        </p:txBody>
      </p:sp>
      <p:sp>
        <p:nvSpPr>
          <p:cNvPr id="3" name="Content Placeholder 2"/>
          <p:cNvSpPr>
            <a:spLocks noGrp="1"/>
          </p:cNvSpPr>
          <p:nvPr>
            <p:ph idx="1"/>
          </p:nvPr>
        </p:nvSpPr>
        <p:spPr>
          <a:xfrm>
            <a:off x="1371600" y="1662056"/>
            <a:ext cx="9601200" cy="3581400"/>
          </a:xfrm>
        </p:spPr>
        <p:txBody>
          <a:bodyPr/>
          <a:lstStyle/>
          <a:p>
            <a:r>
              <a:rPr lang="en-US" dirty="0"/>
              <a:t>https://</a:t>
            </a:r>
            <a:r>
              <a:rPr lang="en-US" dirty="0" err="1"/>
              <a:t>www.youtube.com</a:t>
            </a:r>
            <a:r>
              <a:rPr lang="en-US" dirty="0"/>
              <a:t>/</a:t>
            </a:r>
            <a:r>
              <a:rPr lang="en-US" dirty="0" err="1"/>
              <a:t>watch?v</a:t>
            </a:r>
            <a:r>
              <a:rPr lang="en-US"/>
              <a:t>=93fr-C3R0ys</a:t>
            </a:r>
          </a:p>
          <a:p>
            <a:endParaRPr lang="en-US" dirty="0"/>
          </a:p>
        </p:txBody>
      </p:sp>
      <p:pic>
        <p:nvPicPr>
          <p:cNvPr id="7" name="Picture 6"/>
          <p:cNvPicPr>
            <a:picLocks noChangeAspect="1"/>
          </p:cNvPicPr>
          <p:nvPr/>
        </p:nvPicPr>
        <p:blipFill>
          <a:blip r:embed="rId3"/>
          <a:stretch>
            <a:fillRect/>
          </a:stretch>
        </p:blipFill>
        <p:spPr>
          <a:xfrm>
            <a:off x="998794" y="2523160"/>
            <a:ext cx="4723060" cy="3571094"/>
          </a:xfrm>
          <a:prstGeom prst="rect">
            <a:avLst/>
          </a:prstGeom>
        </p:spPr>
      </p:pic>
      <p:pic>
        <p:nvPicPr>
          <p:cNvPr id="8" name="Picture 7"/>
          <p:cNvPicPr>
            <a:picLocks noChangeAspect="1"/>
          </p:cNvPicPr>
          <p:nvPr/>
        </p:nvPicPr>
        <p:blipFill>
          <a:blip r:embed="rId4"/>
          <a:stretch>
            <a:fillRect/>
          </a:stretch>
        </p:blipFill>
        <p:spPr>
          <a:xfrm>
            <a:off x="6781478" y="2523160"/>
            <a:ext cx="3911624" cy="3937702"/>
          </a:xfrm>
          <a:prstGeom prst="rect">
            <a:avLst/>
          </a:prstGeom>
        </p:spPr>
      </p:pic>
    </p:spTree>
    <p:extLst>
      <p:ext uri="{BB962C8B-B14F-4D97-AF65-F5344CB8AC3E}">
        <p14:creationId xmlns:p14="http://schemas.microsoft.com/office/powerpoint/2010/main" val="2040651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 surface temperature</a:t>
            </a:r>
            <a:endParaRPr lang="en-US" dirty="0"/>
          </a:p>
        </p:txBody>
      </p:sp>
      <p:pic>
        <p:nvPicPr>
          <p:cNvPr id="4" name="Picture 3"/>
          <p:cNvPicPr>
            <a:picLocks noChangeAspect="1"/>
          </p:cNvPicPr>
          <p:nvPr/>
        </p:nvPicPr>
        <p:blipFill>
          <a:blip r:embed="rId3"/>
          <a:stretch>
            <a:fillRect/>
          </a:stretch>
        </p:blipFill>
        <p:spPr>
          <a:xfrm>
            <a:off x="1223889" y="1740778"/>
            <a:ext cx="7743419" cy="5117222"/>
          </a:xfrm>
          <a:prstGeom prst="rect">
            <a:avLst/>
          </a:prstGeom>
        </p:spPr>
      </p:pic>
      <p:sp>
        <p:nvSpPr>
          <p:cNvPr id="5" name="TextBox 4"/>
          <p:cNvSpPr txBox="1"/>
          <p:nvPr/>
        </p:nvSpPr>
        <p:spPr>
          <a:xfrm>
            <a:off x="9152741" y="6361152"/>
            <a:ext cx="2244090" cy="369332"/>
          </a:xfrm>
          <a:prstGeom prst="rect">
            <a:avLst/>
          </a:prstGeom>
          <a:noFill/>
        </p:spPr>
        <p:txBody>
          <a:bodyPr wrap="square" rtlCol="0">
            <a:spAutoFit/>
          </a:bodyPr>
          <a:lstStyle/>
          <a:p>
            <a:r>
              <a:rPr lang="en-US" dirty="0" smtClean="0"/>
              <a:t>Source: NASA</a:t>
            </a:r>
            <a:endParaRPr lang="en-US" dirty="0"/>
          </a:p>
        </p:txBody>
      </p:sp>
    </p:spTree>
    <p:extLst>
      <p:ext uri="{BB962C8B-B14F-4D97-AF65-F5344CB8AC3E}">
        <p14:creationId xmlns:p14="http://schemas.microsoft.com/office/powerpoint/2010/main" val="44041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chlorophyll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9964" y="1428750"/>
            <a:ext cx="9802836" cy="4901418"/>
          </a:xfrm>
          <a:prstGeom prst="rect">
            <a:avLst/>
          </a:prstGeom>
        </p:spPr>
      </p:pic>
      <p:sp>
        <p:nvSpPr>
          <p:cNvPr id="5" name="TextBox 4"/>
          <p:cNvSpPr txBox="1"/>
          <p:nvPr/>
        </p:nvSpPr>
        <p:spPr>
          <a:xfrm>
            <a:off x="8567225" y="6485206"/>
            <a:ext cx="2912012" cy="372794"/>
          </a:xfrm>
          <a:prstGeom prst="rect">
            <a:avLst/>
          </a:prstGeom>
          <a:noFill/>
        </p:spPr>
        <p:txBody>
          <a:bodyPr wrap="square" rtlCol="0">
            <a:spAutoFit/>
          </a:bodyPr>
          <a:lstStyle/>
          <a:p>
            <a:r>
              <a:rPr lang="en-US" dirty="0" smtClean="0"/>
              <a:t>Source: NASA</a:t>
            </a:r>
            <a:endParaRPr lang="en-US" dirty="0"/>
          </a:p>
        </p:txBody>
      </p:sp>
    </p:spTree>
    <p:extLst>
      <p:ext uri="{BB962C8B-B14F-4D97-AF65-F5344CB8AC3E}">
        <p14:creationId xmlns:p14="http://schemas.microsoft.com/office/powerpoint/2010/main" val="1953161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temperature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42536" y="1358411"/>
            <a:ext cx="10170941" cy="5073506"/>
          </a:xfrm>
          <a:prstGeom prst="rect">
            <a:avLst/>
          </a:prstGeom>
        </p:spPr>
      </p:pic>
      <p:sp>
        <p:nvSpPr>
          <p:cNvPr id="5" name="TextBox 4"/>
          <p:cNvSpPr txBox="1"/>
          <p:nvPr/>
        </p:nvSpPr>
        <p:spPr>
          <a:xfrm>
            <a:off x="8764172" y="6513342"/>
            <a:ext cx="2208628" cy="369332"/>
          </a:xfrm>
          <a:prstGeom prst="rect">
            <a:avLst/>
          </a:prstGeom>
          <a:noFill/>
        </p:spPr>
        <p:txBody>
          <a:bodyPr wrap="square" rtlCol="0">
            <a:spAutoFit/>
          </a:bodyPr>
          <a:lstStyle/>
          <a:p>
            <a:r>
              <a:rPr lang="en-US" dirty="0" smtClean="0"/>
              <a:t>Source: NASA</a:t>
            </a:r>
            <a:endParaRPr lang="en-US" dirty="0"/>
          </a:p>
        </p:txBody>
      </p:sp>
    </p:spTree>
    <p:extLst>
      <p:ext uri="{BB962C8B-B14F-4D97-AF65-F5344CB8AC3E}">
        <p14:creationId xmlns:p14="http://schemas.microsoft.com/office/powerpoint/2010/main" val="4030680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070860" y="70073"/>
            <a:ext cx="5737860" cy="6787927"/>
          </a:xfrm>
        </p:spPr>
      </p:pic>
      <p:cxnSp>
        <p:nvCxnSpPr>
          <p:cNvPr id="6" name="Straight Arrow Connector 5"/>
          <p:cNvCxnSpPr/>
          <p:nvPr/>
        </p:nvCxnSpPr>
        <p:spPr>
          <a:xfrm flipV="1">
            <a:off x="7304442" y="1516828"/>
            <a:ext cx="1882589" cy="1613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9384702" y="553042"/>
            <a:ext cx="2441986" cy="1754326"/>
          </a:xfrm>
          <a:prstGeom prst="rect">
            <a:avLst/>
          </a:prstGeom>
          <a:noFill/>
        </p:spPr>
        <p:txBody>
          <a:bodyPr wrap="square" rtlCol="0">
            <a:spAutoFit/>
          </a:bodyPr>
          <a:lstStyle/>
          <a:p>
            <a:r>
              <a:rPr lang="en-US" dirty="0" smtClean="0"/>
              <a:t>Each dot is actually the combination of thousands of measurements at </a:t>
            </a:r>
            <a:r>
              <a:rPr lang="en-US" smtClean="0"/>
              <a:t>different locations every day</a:t>
            </a:r>
            <a:endParaRPr lang="en-US"/>
          </a:p>
        </p:txBody>
      </p:sp>
      <p:cxnSp>
        <p:nvCxnSpPr>
          <p:cNvPr id="12" name="Straight Arrow Connector 11"/>
          <p:cNvCxnSpPr/>
          <p:nvPr/>
        </p:nvCxnSpPr>
        <p:spPr>
          <a:xfrm>
            <a:off x="7607449" y="2981662"/>
            <a:ext cx="2192767" cy="9986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9800216" y="3093758"/>
            <a:ext cx="2144806" cy="2031325"/>
          </a:xfrm>
          <a:prstGeom prst="rect">
            <a:avLst/>
          </a:prstGeom>
          <a:noFill/>
        </p:spPr>
        <p:txBody>
          <a:bodyPr wrap="square" rtlCol="0">
            <a:spAutoFit/>
          </a:bodyPr>
          <a:lstStyle/>
          <a:p>
            <a:r>
              <a:rPr lang="en-US" dirty="0" smtClean="0"/>
              <a:t>We are more confident of more recent values, because we have more data and better </a:t>
            </a:r>
            <a:r>
              <a:rPr lang="en-US" smtClean="0"/>
              <a:t>global coverage</a:t>
            </a:r>
            <a:endParaRPr lang="en-US"/>
          </a:p>
        </p:txBody>
      </p:sp>
      <p:cxnSp>
        <p:nvCxnSpPr>
          <p:cNvPr id="16" name="Straight Arrow Connector 15"/>
          <p:cNvCxnSpPr/>
          <p:nvPr/>
        </p:nvCxnSpPr>
        <p:spPr>
          <a:xfrm flipH="1">
            <a:off x="2079364" y="1516828"/>
            <a:ext cx="1330811" cy="914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H="1">
            <a:off x="2261572" y="3189789"/>
            <a:ext cx="1130674" cy="671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flipH="1" flipV="1">
            <a:off x="1936376" y="4109420"/>
            <a:ext cx="1473798" cy="11761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744968" y="2547768"/>
            <a:ext cx="1677297" cy="1200329"/>
          </a:xfrm>
          <a:prstGeom prst="rect">
            <a:avLst/>
          </a:prstGeom>
          <a:noFill/>
        </p:spPr>
        <p:txBody>
          <a:bodyPr wrap="square" rtlCol="0">
            <a:spAutoFit/>
          </a:bodyPr>
          <a:lstStyle/>
          <a:p>
            <a:r>
              <a:rPr lang="en-US" dirty="0" smtClean="0"/>
              <a:t>Different measurements all show a </a:t>
            </a:r>
            <a:r>
              <a:rPr lang="en-US" smtClean="0"/>
              <a:t>warming trend</a:t>
            </a:r>
            <a:endParaRPr lang="en-US"/>
          </a:p>
        </p:txBody>
      </p:sp>
      <p:sp>
        <p:nvSpPr>
          <p:cNvPr id="2" name="TextBox 1"/>
          <p:cNvSpPr txBox="1"/>
          <p:nvPr/>
        </p:nvSpPr>
        <p:spPr>
          <a:xfrm>
            <a:off x="8945345" y="6386733"/>
            <a:ext cx="1927274" cy="369332"/>
          </a:xfrm>
          <a:prstGeom prst="rect">
            <a:avLst/>
          </a:prstGeom>
          <a:noFill/>
        </p:spPr>
        <p:txBody>
          <a:bodyPr wrap="square" rtlCol="0">
            <a:spAutoFit/>
          </a:bodyPr>
          <a:lstStyle/>
          <a:p>
            <a:r>
              <a:rPr lang="en-US" smtClean="0"/>
              <a:t>Source: IPCC</a:t>
            </a:r>
            <a:endParaRPr lang="en-US"/>
          </a:p>
        </p:txBody>
      </p:sp>
    </p:spTree>
    <p:extLst>
      <p:ext uri="{BB962C8B-B14F-4D97-AF65-F5344CB8AC3E}">
        <p14:creationId xmlns:p14="http://schemas.microsoft.com/office/powerpoint/2010/main" val="476667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1371600" y="1694330"/>
            <a:ext cx="9601200" cy="3581400"/>
          </a:xfrm>
        </p:spPr>
        <p:txBody>
          <a:bodyPr/>
          <a:lstStyle/>
          <a:p>
            <a:r>
              <a:rPr lang="en-US" dirty="0" smtClean="0"/>
              <a:t>How do we measure “globally averaged temperature”? </a:t>
            </a:r>
          </a:p>
          <a:p>
            <a:pPr lvl="1"/>
            <a:r>
              <a:rPr lang="en-US" dirty="0" smtClean="0"/>
              <a:t>Impossible to measure temperature at every place on Earth at the same time…..</a:t>
            </a:r>
          </a:p>
          <a:p>
            <a:pPr lvl="1"/>
            <a:r>
              <a:rPr lang="en-US" dirty="0" smtClean="0"/>
              <a:t>Take lots of measurements</a:t>
            </a:r>
          </a:p>
          <a:p>
            <a:pPr lvl="1"/>
            <a:r>
              <a:rPr lang="en-US" dirty="0" smtClean="0"/>
              <a:t>Try to make sure you are getting some measurements from everywhere</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7886" y="3249520"/>
            <a:ext cx="8261873" cy="3243372"/>
          </a:xfrm>
          <a:prstGeom prst="rect">
            <a:avLst/>
          </a:prstGeom>
        </p:spPr>
      </p:pic>
      <p:sp>
        <p:nvSpPr>
          <p:cNvPr id="5" name="TextBox 4"/>
          <p:cNvSpPr txBox="1"/>
          <p:nvPr/>
        </p:nvSpPr>
        <p:spPr>
          <a:xfrm>
            <a:off x="9585063" y="6123560"/>
            <a:ext cx="2151530" cy="369332"/>
          </a:xfrm>
          <a:prstGeom prst="rect">
            <a:avLst/>
          </a:prstGeom>
          <a:noFill/>
        </p:spPr>
        <p:txBody>
          <a:bodyPr wrap="square" rtlCol="0">
            <a:spAutoFit/>
          </a:bodyPr>
          <a:lstStyle/>
          <a:p>
            <a:r>
              <a:rPr lang="en-US" dirty="0" smtClean="0"/>
              <a:t>Source: NASA</a:t>
            </a:r>
            <a:endParaRPr lang="en-US" dirty="0"/>
          </a:p>
        </p:txBody>
      </p:sp>
    </p:spTree>
    <p:extLst>
      <p:ext uri="{BB962C8B-B14F-4D97-AF65-F5344CB8AC3E}">
        <p14:creationId xmlns:p14="http://schemas.microsoft.com/office/powerpoint/2010/main" val="208901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Paleo measurements vs historical</a:t>
            </a:r>
            <a:endParaRPr lang="en-US" dirty="0"/>
          </a:p>
        </p:txBody>
      </p:sp>
      <p:sp>
        <p:nvSpPr>
          <p:cNvPr id="3" name="Content Placeholder 2"/>
          <p:cNvSpPr>
            <a:spLocks noGrp="1"/>
          </p:cNvSpPr>
          <p:nvPr>
            <p:ph idx="1"/>
          </p:nvPr>
        </p:nvSpPr>
        <p:spPr>
          <a:xfrm>
            <a:off x="1371600" y="2286000"/>
            <a:ext cx="6070209" cy="3581400"/>
          </a:xfrm>
        </p:spPr>
        <p:txBody>
          <a:bodyPr/>
          <a:lstStyle/>
          <a:p>
            <a:r>
              <a:rPr lang="en-US" dirty="0" smtClean="0"/>
              <a:t>Generally, paleoclimatology refers to measurements </a:t>
            </a:r>
            <a:r>
              <a:rPr lang="en-US" i="1" dirty="0" smtClean="0"/>
              <a:t>before</a:t>
            </a:r>
            <a:r>
              <a:rPr lang="en-US" dirty="0" smtClean="0"/>
              <a:t> the historical record. This may use ice cores, tree rings, sediment cores, corals, or many other methods. In these cases, we are not directly measuring temperature, instead we are inferring it indirectly from other evidence</a:t>
            </a:r>
          </a:p>
          <a:p>
            <a:r>
              <a:rPr lang="en-US" dirty="0" smtClean="0"/>
              <a:t>Historical (modern) climatology is when we started using instruments to measure climate and writing down the data. Some of this data comes from before the 1700’s, although the vast majority of the data is from the past 10-20 years. </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89888" y="2286000"/>
            <a:ext cx="4080180" cy="3385038"/>
          </a:xfrm>
          <a:prstGeom prst="rect">
            <a:avLst/>
          </a:prstGeom>
        </p:spPr>
      </p:pic>
      <p:sp>
        <p:nvSpPr>
          <p:cNvPr id="5" name="TextBox 4"/>
          <p:cNvSpPr txBox="1"/>
          <p:nvPr/>
        </p:nvSpPr>
        <p:spPr>
          <a:xfrm>
            <a:off x="7689888" y="5785338"/>
            <a:ext cx="3446584" cy="369332"/>
          </a:xfrm>
          <a:prstGeom prst="rect">
            <a:avLst/>
          </a:prstGeom>
          <a:noFill/>
        </p:spPr>
        <p:txBody>
          <a:bodyPr wrap="square" rtlCol="0">
            <a:spAutoFit/>
          </a:bodyPr>
          <a:lstStyle/>
          <a:p>
            <a:r>
              <a:rPr lang="en-US" smtClean="0"/>
              <a:t>Source: NASA</a:t>
            </a:r>
            <a:endParaRPr lang="en-US"/>
          </a:p>
        </p:txBody>
      </p:sp>
    </p:spTree>
    <p:extLst>
      <p:ext uri="{BB962C8B-B14F-4D97-AF65-F5344CB8AC3E}">
        <p14:creationId xmlns:p14="http://schemas.microsoft.com/office/powerpoint/2010/main" val="2145174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measurements of Climate Change</a:t>
            </a:r>
            <a:endParaRPr lang="en-US" dirty="0"/>
          </a:p>
        </p:txBody>
      </p:sp>
      <p:sp>
        <p:nvSpPr>
          <p:cNvPr id="3" name="Content Placeholder 2"/>
          <p:cNvSpPr>
            <a:spLocks noGrp="1"/>
          </p:cNvSpPr>
          <p:nvPr>
            <p:ph idx="1"/>
          </p:nvPr>
        </p:nvSpPr>
        <p:spPr/>
        <p:txBody>
          <a:bodyPr>
            <a:normAutofit lnSpcReduction="10000"/>
          </a:bodyPr>
          <a:lstStyle/>
          <a:p>
            <a:r>
              <a:rPr lang="en-US" dirty="0" smtClean="0"/>
              <a:t>Globally averaged temperature</a:t>
            </a:r>
          </a:p>
          <a:p>
            <a:r>
              <a:rPr lang="en-US" dirty="0" smtClean="0"/>
              <a:t>Sea surface temperature</a:t>
            </a:r>
          </a:p>
          <a:p>
            <a:r>
              <a:rPr lang="en-US" dirty="0" smtClean="0"/>
              <a:t>Sea level</a:t>
            </a:r>
          </a:p>
          <a:p>
            <a:r>
              <a:rPr lang="en-US" dirty="0" smtClean="0"/>
              <a:t>Many others</a:t>
            </a:r>
          </a:p>
          <a:p>
            <a:pPr lvl="1"/>
            <a:r>
              <a:rPr lang="en-US" dirty="0" smtClean="0"/>
              <a:t>Sea ice extent</a:t>
            </a:r>
          </a:p>
          <a:p>
            <a:pPr lvl="1"/>
            <a:r>
              <a:rPr lang="en-US" dirty="0" smtClean="0"/>
              <a:t>Snow cover</a:t>
            </a:r>
          </a:p>
          <a:p>
            <a:pPr lvl="1"/>
            <a:r>
              <a:rPr lang="en-US" dirty="0" smtClean="0"/>
              <a:t>Precipitation</a:t>
            </a:r>
          </a:p>
          <a:p>
            <a:pPr lvl="1"/>
            <a:r>
              <a:rPr lang="en-US" dirty="0" smtClean="0"/>
              <a:t>Salinity</a:t>
            </a:r>
          </a:p>
          <a:p>
            <a:pPr lvl="1"/>
            <a:r>
              <a:rPr lang="en-US" dirty="0" smtClean="0"/>
              <a:t>Wind speed</a:t>
            </a:r>
          </a:p>
          <a:p>
            <a:pPr lvl="1"/>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63174" y="2171700"/>
            <a:ext cx="5162654" cy="3984630"/>
          </a:xfrm>
          <a:prstGeom prst="rect">
            <a:avLst/>
          </a:prstGeom>
        </p:spPr>
      </p:pic>
    </p:spTree>
    <p:extLst>
      <p:ext uri="{BB962C8B-B14F-4D97-AF65-F5344CB8AC3E}">
        <p14:creationId xmlns:p14="http://schemas.microsoft.com/office/powerpoint/2010/main" val="76065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028" y="437094"/>
            <a:ext cx="9601200" cy="1485900"/>
          </a:xfrm>
        </p:spPr>
        <p:txBody>
          <a:bodyPr/>
          <a:lstStyle/>
          <a:p>
            <a:r>
              <a:rPr lang="en-US" smtClean="0"/>
              <a:t>Atmospheric </a:t>
            </a:r>
            <a:r>
              <a:rPr lang="en-US" dirty="0" smtClean="0"/>
              <a:t>temperature</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257868" y="1264844"/>
            <a:ext cx="3379760" cy="4351338"/>
          </a:xfr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36833" y="437094"/>
            <a:ext cx="4327698" cy="5668284"/>
          </a:xfrm>
          <a:prstGeom prst="rect">
            <a:avLst/>
          </a:prstGeom>
        </p:spPr>
      </p:pic>
      <p:sp>
        <p:nvSpPr>
          <p:cNvPr id="3" name="TextBox 2"/>
          <p:cNvSpPr txBox="1"/>
          <p:nvPr/>
        </p:nvSpPr>
        <p:spPr>
          <a:xfrm>
            <a:off x="2257868" y="5797601"/>
            <a:ext cx="3643532" cy="646331"/>
          </a:xfrm>
          <a:prstGeom prst="rect">
            <a:avLst/>
          </a:prstGeom>
          <a:noFill/>
        </p:spPr>
        <p:txBody>
          <a:bodyPr wrap="square" rtlCol="0">
            <a:spAutoFit/>
          </a:bodyPr>
          <a:lstStyle/>
          <a:p>
            <a:r>
              <a:rPr lang="en-US" dirty="0" err="1" smtClean="0"/>
              <a:t>Radiosondes</a:t>
            </a:r>
            <a:r>
              <a:rPr lang="en-US" dirty="0" smtClean="0"/>
              <a:t> measure temperature with increasing height</a:t>
            </a:r>
            <a:endParaRPr lang="en-US" dirty="0"/>
          </a:p>
        </p:txBody>
      </p:sp>
      <p:sp>
        <p:nvSpPr>
          <p:cNvPr id="6" name="TextBox 5"/>
          <p:cNvSpPr txBox="1"/>
          <p:nvPr/>
        </p:nvSpPr>
        <p:spPr>
          <a:xfrm>
            <a:off x="7835066" y="6259266"/>
            <a:ext cx="3629465" cy="369332"/>
          </a:xfrm>
          <a:prstGeom prst="rect">
            <a:avLst/>
          </a:prstGeom>
          <a:noFill/>
        </p:spPr>
        <p:txBody>
          <a:bodyPr wrap="square" rtlCol="0">
            <a:spAutoFit/>
          </a:bodyPr>
          <a:lstStyle/>
          <a:p>
            <a:r>
              <a:rPr lang="en-US" smtClean="0"/>
              <a:t>Source: NWS</a:t>
            </a:r>
            <a:endParaRPr lang="en-US"/>
          </a:p>
        </p:txBody>
      </p:sp>
    </p:spTree>
    <p:extLst>
      <p:ext uri="{BB962C8B-B14F-4D97-AF65-F5344CB8AC3E}">
        <p14:creationId xmlns:p14="http://schemas.microsoft.com/office/powerpoint/2010/main" val="1632621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68558" y="295978"/>
            <a:ext cx="11257457" cy="6165782"/>
          </a:xfrm>
        </p:spPr>
      </p:pic>
      <p:sp>
        <p:nvSpPr>
          <p:cNvPr id="2" name="TextBox 1"/>
          <p:cNvSpPr txBox="1"/>
          <p:nvPr/>
        </p:nvSpPr>
        <p:spPr>
          <a:xfrm>
            <a:off x="10058400" y="6488668"/>
            <a:ext cx="2757268" cy="369332"/>
          </a:xfrm>
          <a:prstGeom prst="rect">
            <a:avLst/>
          </a:prstGeom>
          <a:noFill/>
        </p:spPr>
        <p:txBody>
          <a:bodyPr wrap="square" rtlCol="0">
            <a:spAutoFit/>
          </a:bodyPr>
          <a:lstStyle/>
          <a:p>
            <a:r>
              <a:rPr lang="en-US" smtClean="0"/>
              <a:t>Source: NWS</a:t>
            </a:r>
            <a:endParaRPr lang="en-US"/>
          </a:p>
        </p:txBody>
      </p:sp>
    </p:spTree>
    <p:extLst>
      <p:ext uri="{BB962C8B-B14F-4D97-AF65-F5344CB8AC3E}">
        <p14:creationId xmlns:p14="http://schemas.microsoft.com/office/powerpoint/2010/main" val="4463407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678586" y="1604241"/>
            <a:ext cx="8548625" cy="4642668"/>
          </a:xfrm>
          <a:prstGeom prst="rect">
            <a:avLst/>
          </a:prstGeom>
        </p:spPr>
      </p:pic>
      <p:sp>
        <p:nvSpPr>
          <p:cNvPr id="2" name="Title 1"/>
          <p:cNvSpPr>
            <a:spLocks noGrp="1"/>
          </p:cNvSpPr>
          <p:nvPr>
            <p:ph type="title"/>
          </p:nvPr>
        </p:nvSpPr>
        <p:spPr/>
        <p:txBody>
          <a:bodyPr/>
          <a:lstStyle/>
          <a:p>
            <a:r>
              <a:rPr lang="en-US" dirty="0" smtClean="0"/>
              <a:t>Sea temperature</a:t>
            </a:r>
            <a:endParaRPr lang="en-US" dirty="0"/>
          </a:p>
        </p:txBody>
      </p:sp>
    </p:spTree>
    <p:extLst>
      <p:ext uri="{BB962C8B-B14F-4D97-AF65-F5344CB8AC3E}">
        <p14:creationId xmlns:p14="http://schemas.microsoft.com/office/powerpoint/2010/main" val="70939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 temperature</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509201" y="2171700"/>
            <a:ext cx="3414492" cy="4552656"/>
          </a:xfrm>
          <a:prstGeom prst="rect">
            <a:avLst/>
          </a:prstGeom>
        </p:spPr>
      </p:pic>
      <p:sp>
        <p:nvSpPr>
          <p:cNvPr id="6" name="TextBox 5"/>
          <p:cNvSpPr txBox="1"/>
          <p:nvPr/>
        </p:nvSpPr>
        <p:spPr>
          <a:xfrm>
            <a:off x="9406597" y="6240297"/>
            <a:ext cx="2918460" cy="369332"/>
          </a:xfrm>
          <a:prstGeom prst="rect">
            <a:avLst/>
          </a:prstGeom>
          <a:noFill/>
        </p:spPr>
        <p:txBody>
          <a:bodyPr wrap="square" rtlCol="0">
            <a:spAutoFit/>
          </a:bodyPr>
          <a:lstStyle/>
          <a:p>
            <a:r>
              <a:rPr lang="en-US" dirty="0" smtClean="0"/>
              <a:t>Source</a:t>
            </a:r>
            <a:r>
              <a:rPr lang="en-US" smtClean="0"/>
              <a:t>: WHOI</a:t>
            </a:r>
            <a:endParaRPr lang="en-US" dirty="0"/>
          </a:p>
        </p:txBody>
      </p:sp>
      <p:sp>
        <p:nvSpPr>
          <p:cNvPr id="7" name="TextBox 6"/>
          <p:cNvSpPr txBox="1"/>
          <p:nvPr/>
        </p:nvSpPr>
        <p:spPr>
          <a:xfrm>
            <a:off x="6172200" y="1156037"/>
            <a:ext cx="4403187" cy="1015663"/>
          </a:xfrm>
          <a:prstGeom prst="rect">
            <a:avLst/>
          </a:prstGeom>
          <a:noFill/>
        </p:spPr>
        <p:txBody>
          <a:bodyPr wrap="square" rtlCol="0">
            <a:spAutoFit/>
          </a:bodyPr>
          <a:lstStyle/>
          <a:p>
            <a:r>
              <a:rPr lang="en-US" sz="2000" dirty="0" smtClean="0"/>
              <a:t>CTDs (Conductivity-Temperature-Depth) can measure ocean temperature at different depths</a:t>
            </a:r>
            <a:endParaRPr lang="en-US" sz="2000" dirty="0"/>
          </a:p>
        </p:txBody>
      </p:sp>
      <p:pic>
        <p:nvPicPr>
          <p:cNvPr id="8" name="Picture 7"/>
          <p:cNvPicPr>
            <a:picLocks noChangeAspect="1"/>
          </p:cNvPicPr>
          <p:nvPr/>
        </p:nvPicPr>
        <p:blipFill>
          <a:blip r:embed="rId4"/>
          <a:stretch>
            <a:fillRect/>
          </a:stretch>
        </p:blipFill>
        <p:spPr>
          <a:xfrm>
            <a:off x="6172200" y="2191681"/>
            <a:ext cx="5235135" cy="3926351"/>
          </a:xfrm>
          <a:prstGeom prst="rect">
            <a:avLst/>
          </a:prstGeom>
        </p:spPr>
      </p:pic>
    </p:spTree>
    <p:extLst>
      <p:ext uri="{BB962C8B-B14F-4D97-AF65-F5344CB8AC3E}">
        <p14:creationId xmlns:p14="http://schemas.microsoft.com/office/powerpoint/2010/main" val="85636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 temperature</a:t>
            </a:r>
            <a:endParaRPr lang="en-US" dirty="0"/>
          </a:p>
        </p:txBody>
      </p:sp>
      <p:sp>
        <p:nvSpPr>
          <p:cNvPr id="3" name="Content Placeholder 2"/>
          <p:cNvSpPr>
            <a:spLocks noGrp="1"/>
          </p:cNvSpPr>
          <p:nvPr>
            <p:ph idx="1"/>
          </p:nvPr>
        </p:nvSpPr>
        <p:spPr>
          <a:xfrm>
            <a:off x="1019908" y="2178732"/>
            <a:ext cx="3402299" cy="3589021"/>
          </a:xfrm>
        </p:spPr>
        <p:txBody>
          <a:bodyPr>
            <a:normAutofit/>
          </a:bodyPr>
          <a:lstStyle/>
          <a:p>
            <a:pPr marL="0" indent="0">
              <a:buNone/>
            </a:pPr>
            <a:r>
              <a:rPr lang="en-US" dirty="0" smtClean="0"/>
              <a:t>ARGO floats can measure temperature without the use </a:t>
            </a:r>
            <a:r>
              <a:rPr lang="en-US" smtClean="0"/>
              <a:t>of ships, allowing for measurements in times and places it may be unsafe to sail (ex: near Antarctica, in storms)</a:t>
            </a:r>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64589" y="1428750"/>
            <a:ext cx="6616175" cy="4962132"/>
          </a:xfrm>
          <a:prstGeom prst="rect">
            <a:avLst/>
          </a:prstGeom>
        </p:spPr>
      </p:pic>
      <p:sp>
        <p:nvSpPr>
          <p:cNvPr id="5" name="TextBox 4"/>
          <p:cNvSpPr txBox="1"/>
          <p:nvPr/>
        </p:nvSpPr>
        <p:spPr>
          <a:xfrm>
            <a:off x="10039126" y="6305153"/>
            <a:ext cx="1684020" cy="369332"/>
          </a:xfrm>
          <a:prstGeom prst="rect">
            <a:avLst/>
          </a:prstGeom>
          <a:noFill/>
        </p:spPr>
        <p:txBody>
          <a:bodyPr wrap="square" rtlCol="0">
            <a:spAutoFit/>
          </a:bodyPr>
          <a:lstStyle/>
          <a:p>
            <a:r>
              <a:rPr lang="en-US" smtClean="0"/>
              <a:t>Source: UCSD</a:t>
            </a:r>
            <a:endParaRPr lang="en-US"/>
          </a:p>
        </p:txBody>
      </p:sp>
    </p:spTree>
    <p:extLst>
      <p:ext uri="{BB962C8B-B14F-4D97-AF65-F5344CB8AC3E}">
        <p14:creationId xmlns:p14="http://schemas.microsoft.com/office/powerpoint/2010/main" val="74552805"/>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8830</TotalTime>
  <Words>1218</Words>
  <Application>Microsoft Macintosh PowerPoint</Application>
  <PresentationFormat>Widescreen</PresentationFormat>
  <Paragraphs>77</Paragraphs>
  <Slides>17</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Calibri</vt:lpstr>
      <vt:lpstr>Franklin Gothic Book</vt:lpstr>
      <vt:lpstr>Crop</vt:lpstr>
      <vt:lpstr>Measuring Climate Change</vt:lpstr>
      <vt:lpstr>Motivation</vt:lpstr>
      <vt:lpstr>Paleo measurements vs historical</vt:lpstr>
      <vt:lpstr>Key measurements of Climate Change</vt:lpstr>
      <vt:lpstr>Atmospheric temperature</vt:lpstr>
      <vt:lpstr>PowerPoint Presentation</vt:lpstr>
      <vt:lpstr>Sea temperature</vt:lpstr>
      <vt:lpstr>Sea temperature</vt:lpstr>
      <vt:lpstr>Sea temperature</vt:lpstr>
      <vt:lpstr>PowerPoint Presentation</vt:lpstr>
      <vt:lpstr>Sea level</vt:lpstr>
      <vt:lpstr>PowerPoint Presentation</vt:lpstr>
      <vt:lpstr>Satellite data</vt:lpstr>
      <vt:lpstr>Sea surface temperature</vt:lpstr>
      <vt:lpstr>Surface chlorophyll</vt:lpstr>
      <vt:lpstr>Surface temperature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Earth’s temperature</dc:title>
  <dc:creator>Microsoft Office User</dc:creator>
  <cp:lastModifiedBy>Microsoft Office User</cp:lastModifiedBy>
  <cp:revision>44</cp:revision>
  <dcterms:created xsi:type="dcterms:W3CDTF">2016-10-14T13:59:18Z</dcterms:created>
  <dcterms:modified xsi:type="dcterms:W3CDTF">2016-10-27T15:39:19Z</dcterms:modified>
</cp:coreProperties>
</file>